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aramon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aramo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Garamond-italic.fntdata"/><Relationship Id="rId6" Type="http://schemas.openxmlformats.org/officeDocument/2006/relationships/slide" Target="slides/slide1.xml"/><Relationship Id="rId18" Type="http://schemas.openxmlformats.org/officeDocument/2006/relationships/font" Target="fonts/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7b4d1ee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7b4d1ee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79363222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7936322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77674a3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77674a3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77674a3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77674a3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77674a3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77674a3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77674a3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77674a3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b4d1eef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b4d1eef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77674a3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77674a3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7b0a5038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7b0a503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7674a3b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77674a3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5" y="101450"/>
            <a:ext cx="857729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8400" y="3362075"/>
            <a:ext cx="1788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Christophe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Thi-Lan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Nicolas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Alexis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steps pour client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Création d’un Python pour automatiser la </a:t>
            </a:r>
            <a:r>
              <a:rPr lang="fr"/>
              <a:t>recherche en temps réel 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225" y="3021449"/>
            <a:ext cx="3296074" cy="1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900"/>
              <a:t>Question ?</a:t>
            </a: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880" l="0" r="0" t="-8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Au travers d’un test, TOPI </a:t>
            </a:r>
            <a:r>
              <a:rPr b="1" lang="fr">
                <a:solidFill>
                  <a:srgbClr val="FF0000"/>
                </a:solidFill>
              </a:rPr>
              <a:t>aide les jeunes ingénieurs</a:t>
            </a:r>
            <a:r>
              <a:rPr lang="fr">
                <a:solidFill>
                  <a:srgbClr val="FFFFFF"/>
                </a:solidFill>
              </a:rPr>
              <a:t> à déterminer le milieu professionnel qui leur correspond.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TOPI propose une centaine de fiches métier : description, salaire, compétences.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0"/>
            <a:ext cx="6829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5" y="1377987"/>
            <a:ext cx="2346575" cy="30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175" y="1425500"/>
            <a:ext cx="3254586" cy="300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6"/>
          <p:cNvGrpSpPr/>
          <p:nvPr/>
        </p:nvGrpSpPr>
        <p:grpSpPr>
          <a:xfrm>
            <a:off x="1992205" y="1227375"/>
            <a:ext cx="4498895" cy="3200200"/>
            <a:chOff x="1992205" y="1227375"/>
            <a:chExt cx="4498895" cy="3200200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2652900" y="3330175"/>
              <a:ext cx="3838200" cy="10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Identification des </a:t>
              </a:r>
              <a:r>
                <a:rPr b="1" lang="fr" sz="1800">
                  <a:solidFill>
                    <a:srgbClr val="FF0000"/>
                  </a:solidFill>
                  <a:latin typeface="Garamond"/>
                  <a:ea typeface="Garamond"/>
                  <a:cs typeface="Garamond"/>
                  <a:sym typeface="Garamond"/>
                </a:rPr>
                <a:t>codes Rome</a:t>
              </a:r>
              <a:endParaRPr b="1" sz="1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Recherche des </a:t>
              </a:r>
              <a:r>
                <a:rPr lang="fr" sz="1800">
                  <a:solidFill>
                    <a:srgbClr val="FF0000"/>
                  </a:solidFill>
                  <a:latin typeface="Garamond"/>
                  <a:ea typeface="Garamond"/>
                  <a:cs typeface="Garamond"/>
                  <a:sym typeface="Garamond"/>
                </a:rPr>
                <a:t>postes correspondants</a:t>
              </a:r>
              <a:endParaRPr sz="1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Exploitation des données de </a:t>
              </a:r>
              <a:r>
                <a:rPr lang="fr" sz="1800">
                  <a:solidFill>
                    <a:srgbClr val="FF0000"/>
                  </a:solidFill>
                  <a:latin typeface="Garamond"/>
                  <a:ea typeface="Garamond"/>
                  <a:cs typeface="Garamond"/>
                  <a:sym typeface="Garamond"/>
                </a:rPr>
                <a:t>localisation</a:t>
              </a:r>
              <a:endParaRPr sz="1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78" name="Google Shape;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2205" y="1227375"/>
              <a:ext cx="3124275" cy="236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Démarches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57375" y="3178550"/>
            <a:ext cx="858600" cy="153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</a:t>
            </a:r>
            <a:r>
              <a:rPr lang="fr"/>
              <a:t> Code Python</a:t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196002" y="1017725"/>
            <a:ext cx="3849923" cy="1320800"/>
            <a:chOff x="196002" y="1017725"/>
            <a:chExt cx="3849923" cy="1320800"/>
          </a:xfrm>
        </p:grpSpPr>
        <p:pic>
          <p:nvPicPr>
            <p:cNvPr id="87" name="Google Shape;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002" y="1017725"/>
              <a:ext cx="1400200" cy="1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7"/>
            <p:cNvSpPr txBox="1"/>
            <p:nvPr/>
          </p:nvSpPr>
          <p:spPr>
            <a:xfrm>
              <a:off x="1377725" y="1126725"/>
              <a:ext cx="2668200" cy="10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925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AutoNum type="arabicPeriod"/>
              </a:pPr>
              <a:r>
                <a:rPr b="1" lang="fr" sz="1900">
                  <a:solidFill>
                    <a:schemeClr val="lt2"/>
                  </a:solidFill>
                </a:rPr>
                <a:t>Modules</a:t>
              </a:r>
              <a:r>
                <a:rPr b="1" lang="fr" sz="1900">
                  <a:solidFill>
                    <a:schemeClr val="lt2"/>
                  </a:solidFill>
                </a:rPr>
                <a:t> </a:t>
              </a:r>
              <a:r>
                <a:rPr lang="fr" sz="1900">
                  <a:solidFill>
                    <a:schemeClr val="lt2"/>
                  </a:solidFill>
                </a:rPr>
                <a:t>(requests, json, os, time, csv)</a:t>
              </a:r>
              <a:endParaRPr sz="1900"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7"/>
          <p:cNvGrpSpPr/>
          <p:nvPr/>
        </p:nvGrpSpPr>
        <p:grpSpPr>
          <a:xfrm>
            <a:off x="6070200" y="1246650"/>
            <a:ext cx="3073800" cy="1468000"/>
            <a:chOff x="5890150" y="1288575"/>
            <a:chExt cx="3073800" cy="1468000"/>
          </a:xfrm>
        </p:grpSpPr>
        <p:pic>
          <p:nvPicPr>
            <p:cNvPr id="90" name="Google Shape;9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0150" y="1823125"/>
              <a:ext cx="933450" cy="9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7"/>
            <p:cNvSpPr txBox="1"/>
            <p:nvPr/>
          </p:nvSpPr>
          <p:spPr>
            <a:xfrm>
              <a:off x="5890150" y="1288575"/>
              <a:ext cx="30738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 sz="1900">
                  <a:solidFill>
                    <a:schemeClr val="lt2"/>
                  </a:solidFill>
                </a:rPr>
                <a:t>2. </a:t>
              </a:r>
              <a:r>
                <a:rPr b="1" lang="fr" sz="1900">
                  <a:solidFill>
                    <a:srgbClr val="FF9900"/>
                  </a:solidFill>
                </a:rPr>
                <a:t>POST </a:t>
              </a:r>
              <a:r>
                <a:rPr lang="fr" sz="1900">
                  <a:solidFill>
                    <a:schemeClr val="lt2"/>
                  </a:solidFill>
                </a:rPr>
                <a:t>un </a:t>
              </a:r>
              <a:r>
                <a:rPr lang="fr" sz="1900">
                  <a:solidFill>
                    <a:schemeClr val="lt2"/>
                  </a:solidFill>
                </a:rPr>
                <a:t>TOKEN (25 Min) </a:t>
              </a:r>
              <a:endParaRPr/>
            </a:p>
          </p:txBody>
        </p:sp>
      </p:grpSp>
      <p:grpSp>
        <p:nvGrpSpPr>
          <p:cNvPr id="92" name="Google Shape;92;p17"/>
          <p:cNvGrpSpPr/>
          <p:nvPr/>
        </p:nvGrpSpPr>
        <p:grpSpPr>
          <a:xfrm>
            <a:off x="1741950" y="2400775"/>
            <a:ext cx="6757700" cy="1102925"/>
            <a:chOff x="1741950" y="2400775"/>
            <a:chExt cx="6757700" cy="1102925"/>
          </a:xfrm>
        </p:grpSpPr>
        <p:pic>
          <p:nvPicPr>
            <p:cNvPr id="93" name="Google Shape;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1950" y="2570250"/>
              <a:ext cx="933450" cy="93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26850" y="2762000"/>
              <a:ext cx="2772800" cy="74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 txBox="1"/>
            <p:nvPr/>
          </p:nvSpPr>
          <p:spPr>
            <a:xfrm>
              <a:off x="2675400" y="2400775"/>
              <a:ext cx="3470700" cy="10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900">
                  <a:solidFill>
                    <a:schemeClr val="lt2"/>
                  </a:solidFill>
                </a:rPr>
                <a:t>3.</a:t>
              </a:r>
              <a:r>
                <a:rPr b="1" lang="fr" sz="1900">
                  <a:solidFill>
                    <a:schemeClr val="lt2"/>
                  </a:solidFill>
                </a:rPr>
                <a:t> </a:t>
              </a:r>
              <a:r>
                <a:rPr b="1" lang="fr" sz="1900">
                  <a:solidFill>
                    <a:srgbClr val="6AA84F"/>
                  </a:solidFill>
                </a:rPr>
                <a:t>GET </a:t>
              </a:r>
              <a:r>
                <a:rPr b="1" lang="fr" sz="1900">
                  <a:solidFill>
                    <a:schemeClr val="lt2"/>
                  </a:solidFill>
                </a:rPr>
                <a:t>Base URL</a:t>
              </a:r>
              <a:r>
                <a:rPr lang="fr" sz="1900">
                  <a:solidFill>
                    <a:schemeClr val="lt2"/>
                  </a:solidFill>
                </a:rPr>
                <a:t> + paramètres et  TOKEN → Accès données de l’API</a:t>
              </a:r>
              <a:endParaRPr sz="1900"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5024925" y="4066550"/>
            <a:ext cx="3919552" cy="843600"/>
            <a:chOff x="5024925" y="4066550"/>
            <a:chExt cx="3919552" cy="843600"/>
          </a:xfrm>
        </p:grpSpPr>
        <p:pic>
          <p:nvPicPr>
            <p:cNvPr id="97" name="Google Shape;97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61578" y="4189011"/>
              <a:ext cx="1782899" cy="721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7"/>
            <p:cNvSpPr txBox="1"/>
            <p:nvPr/>
          </p:nvSpPr>
          <p:spPr>
            <a:xfrm>
              <a:off x="5024925" y="4066550"/>
              <a:ext cx="20622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fr" sz="1900">
                  <a:solidFill>
                    <a:schemeClr val="lt2"/>
                  </a:solidFill>
                </a:rPr>
                <a:t> 5. Création Doc .csv et .json </a:t>
              </a:r>
              <a:endParaRPr sz="1900">
                <a:solidFill>
                  <a:schemeClr val="lt2"/>
                </a:solidFill>
              </a:endParaRPr>
            </a:p>
          </p:txBody>
        </p:sp>
      </p:grpSp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6675" y="138075"/>
            <a:ext cx="1956350" cy="701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467150" y="3735425"/>
            <a:ext cx="4463200" cy="1408075"/>
            <a:chOff x="467150" y="3735425"/>
            <a:chExt cx="4463200" cy="1408075"/>
          </a:xfrm>
        </p:grpSpPr>
        <p:grpSp>
          <p:nvGrpSpPr>
            <p:cNvPr id="101" name="Google Shape;101;p17"/>
            <p:cNvGrpSpPr/>
            <p:nvPr/>
          </p:nvGrpSpPr>
          <p:grpSpPr>
            <a:xfrm>
              <a:off x="467150" y="3735425"/>
              <a:ext cx="3898431" cy="1408075"/>
              <a:chOff x="467150" y="3735425"/>
              <a:chExt cx="3898431" cy="1408075"/>
            </a:xfrm>
          </p:grpSpPr>
          <p:pic>
            <p:nvPicPr>
              <p:cNvPr id="102" name="Google Shape;102;p1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7150" y="3735425"/>
                <a:ext cx="3898431" cy="1408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" name="Google Shape;103;p17"/>
              <p:cNvSpPr txBox="1"/>
              <p:nvPr/>
            </p:nvSpPr>
            <p:spPr>
              <a:xfrm>
                <a:off x="467150" y="3735425"/>
                <a:ext cx="2772900" cy="8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900">
                    <a:solidFill>
                      <a:schemeClr val="lt2"/>
                    </a:solidFill>
                  </a:rPr>
                  <a:t>4. </a:t>
                </a:r>
                <a:r>
                  <a:rPr lang="fr" sz="1900">
                    <a:solidFill>
                      <a:schemeClr val="lt2"/>
                    </a:solidFill>
                  </a:rPr>
                  <a:t>Transfo de la données → Extraction par assimilation</a:t>
                </a:r>
                <a:endParaRPr sz="1900">
                  <a:solidFill>
                    <a:schemeClr val="lt2"/>
                  </a:solidFill>
                </a:endParaRPr>
              </a:p>
              <a:p>
                <a:pPr indent="0" lvl="0" marL="0" rtl="0" algn="l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" name="Google Shape;104;p17"/>
            <p:cNvSpPr txBox="1"/>
            <p:nvPr/>
          </p:nvSpPr>
          <p:spPr>
            <a:xfrm>
              <a:off x="2343450" y="4589400"/>
              <a:ext cx="2586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9FC5E8"/>
                  </a:solidFill>
                </a:rPr>
                <a:t>Ex : </a:t>
              </a:r>
              <a:r>
                <a:rPr lang="fr" sz="1200">
                  <a:solidFill>
                    <a:srgbClr val="9FC5E8"/>
                  </a:solidFill>
                </a:rPr>
                <a:t>Consultant / Consultante marketing =&gt; Consultant marketing</a:t>
              </a:r>
              <a:endParaRPr sz="1200">
                <a:solidFill>
                  <a:srgbClr val="9FC5E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DataViz Tableau 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8549" r="9637" t="0"/>
          <a:stretch/>
        </p:blipFill>
        <p:spPr>
          <a:xfrm>
            <a:off x="2654200" y="936875"/>
            <a:ext cx="5858074" cy="402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-21300" y="1017725"/>
            <a:ext cx="2184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FF00"/>
                </a:solidFill>
              </a:rPr>
              <a:t>Les KPIs : 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Nb de poste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Type de poste (CDD,CDI..)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Localisation (Graph/Map)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67400" y="3276425"/>
            <a:ext cx="1806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9900"/>
                </a:solidFill>
              </a:rPr>
              <a:t>Filtres : 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Métier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Poste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Département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825" y="85650"/>
            <a:ext cx="776275" cy="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907750" y="385500"/>
            <a:ext cx="1045500" cy="51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DataViz PowerBI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-21300" y="1017725"/>
            <a:ext cx="2184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FF00"/>
                </a:solidFill>
              </a:rPr>
              <a:t>Les KPIs : 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Nb de poste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Type de poste (CDD,CDI..)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Localisation (Graph/Map)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975" y="137725"/>
            <a:ext cx="1221576" cy="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67400" y="3276425"/>
            <a:ext cx="1806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9900"/>
                </a:solidFill>
              </a:rPr>
              <a:t>Filtres : 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Métier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Poste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Département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489" y="1085800"/>
            <a:ext cx="6875510" cy="38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00" y="1087250"/>
            <a:ext cx="7002300" cy="38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576" y="0"/>
            <a:ext cx="1686625" cy="9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DataViz PowerBI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4907750" y="385500"/>
            <a:ext cx="1045500" cy="51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-21300" y="1017725"/>
            <a:ext cx="2184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FF00"/>
                </a:solidFill>
              </a:rPr>
              <a:t>Les KPIs : 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Nb de poste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Type de poste (CDD,CDI..)</a:t>
            </a:r>
            <a:endParaRPr sz="1500">
              <a:solidFill>
                <a:srgbClr val="00FF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FF00"/>
              </a:buClr>
              <a:buSzPts val="1500"/>
              <a:buChar char="-"/>
            </a:pPr>
            <a:r>
              <a:rPr lang="fr" sz="1500">
                <a:solidFill>
                  <a:srgbClr val="00FF00"/>
                </a:solidFill>
              </a:rPr>
              <a:t>Localisation (Graph/Map)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67400" y="3276425"/>
            <a:ext cx="1806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9900"/>
                </a:solidFill>
              </a:rPr>
              <a:t>Filtres : 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Métier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Poste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Char char="-"/>
            </a:pPr>
            <a:r>
              <a:rPr lang="fr" sz="1500">
                <a:solidFill>
                  <a:srgbClr val="FF9900"/>
                </a:solidFill>
              </a:rPr>
              <a:t>Département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</a:t>
            </a:r>
            <a:r>
              <a:rPr lang="fr">
                <a:solidFill>
                  <a:srgbClr val="FF0000"/>
                </a:solidFill>
              </a:rPr>
              <a:t>Difficultés</a:t>
            </a:r>
            <a:r>
              <a:rPr lang="fr"/>
              <a:t> / </a:t>
            </a:r>
            <a:r>
              <a:rPr lang="fr">
                <a:solidFill>
                  <a:srgbClr val="00FF00"/>
                </a:solidFill>
              </a:rPr>
              <a:t>Réussites</a:t>
            </a:r>
            <a:r>
              <a:rPr lang="fr"/>
              <a:t> 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40200" y="3409675"/>
            <a:ext cx="7407750" cy="1686625"/>
            <a:chOff x="40200" y="3409675"/>
            <a:chExt cx="7407750" cy="1686625"/>
          </a:xfrm>
        </p:grpSpPr>
        <p:pic>
          <p:nvPicPr>
            <p:cNvPr id="141" name="Google Shape;14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9901" y="3778625"/>
              <a:ext cx="1686625" cy="948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1325" y="3409675"/>
              <a:ext cx="1686625" cy="168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1"/>
            <p:cNvSpPr txBox="1"/>
            <p:nvPr/>
          </p:nvSpPr>
          <p:spPr>
            <a:xfrm>
              <a:off x="40200" y="3859600"/>
              <a:ext cx="4707300" cy="9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E599"/>
                  </a:solidFill>
                </a:rPr>
                <a:t>Python</a:t>
              </a:r>
              <a:r>
                <a:rPr lang="fr" sz="1800">
                  <a:solidFill>
                    <a:schemeClr val="dk1"/>
                  </a:solidFill>
                </a:rPr>
                <a:t> :  Adapter/Nettoyer les données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fr" sz="1800">
                  <a:solidFill>
                    <a:srgbClr val="FF00FF"/>
                  </a:solidFill>
                </a:rPr>
                <a:t>Data Viz</a:t>
              </a:r>
              <a:r>
                <a:rPr lang="fr" sz="1800">
                  <a:solidFill>
                    <a:srgbClr val="FF0000"/>
                  </a:solidFill>
                </a:rPr>
                <a:t> </a:t>
              </a:r>
              <a:r>
                <a:rPr lang="fr" sz="1800">
                  <a:solidFill>
                    <a:schemeClr val="dk1"/>
                  </a:solidFill>
                </a:rPr>
                <a:t>: ID KPI, Modélisation </a:t>
              </a:r>
              <a:endParaRPr sz="1500">
                <a:solidFill>
                  <a:srgbClr val="B6D7A8"/>
                </a:solidFill>
              </a:endParaRPr>
            </a:p>
          </p:txBody>
        </p:sp>
      </p:grpSp>
      <p:grpSp>
        <p:nvGrpSpPr>
          <p:cNvPr id="144" name="Google Shape;144;p21"/>
          <p:cNvGrpSpPr/>
          <p:nvPr/>
        </p:nvGrpSpPr>
        <p:grpSpPr>
          <a:xfrm>
            <a:off x="252525" y="976947"/>
            <a:ext cx="8934298" cy="989378"/>
            <a:chOff x="252525" y="976947"/>
            <a:chExt cx="8934298" cy="989378"/>
          </a:xfrm>
        </p:grpSpPr>
        <p:pic>
          <p:nvPicPr>
            <p:cNvPr id="145" name="Google Shape;14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2725" y="1022322"/>
              <a:ext cx="782839" cy="79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5198" y="976947"/>
              <a:ext cx="1321625" cy="881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1"/>
            <p:cNvSpPr txBox="1"/>
            <p:nvPr/>
          </p:nvSpPr>
          <p:spPr>
            <a:xfrm>
              <a:off x="252525" y="1017725"/>
              <a:ext cx="4956900" cy="9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6FA8DC"/>
                  </a:solidFill>
                </a:rPr>
                <a:t>Site Web</a:t>
              </a:r>
              <a:r>
                <a:rPr lang="fr" sz="1500">
                  <a:solidFill>
                    <a:srgbClr val="0000FF"/>
                  </a:solidFill>
                </a:rPr>
                <a:t> : </a:t>
              </a:r>
              <a:r>
                <a:rPr lang="fr" sz="1500">
                  <a:solidFill>
                    <a:schemeClr val="dk1"/>
                  </a:solidFill>
                </a:rPr>
                <a:t>Compréhension des bases API, TOPI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fr" sz="1500">
                  <a:solidFill>
                    <a:srgbClr val="FFD966"/>
                  </a:solidFill>
                </a:rPr>
                <a:t>Python</a:t>
              </a:r>
              <a:r>
                <a:rPr lang="fr" sz="1500">
                  <a:solidFill>
                    <a:schemeClr val="dk1"/>
                  </a:solidFill>
                </a:rPr>
                <a:t> et </a:t>
              </a:r>
              <a:r>
                <a:rPr lang="fr" sz="1500">
                  <a:solidFill>
                    <a:srgbClr val="FF9900"/>
                  </a:solidFill>
                </a:rPr>
                <a:t>Postman</a:t>
              </a:r>
              <a:r>
                <a:rPr lang="fr" sz="1500">
                  <a:solidFill>
                    <a:schemeClr val="dk1"/>
                  </a:solidFill>
                </a:rPr>
                <a:t> : Extraction données API Python </a:t>
              </a:r>
              <a:endParaRPr sz="1100"/>
            </a:p>
          </p:txBody>
        </p:sp>
        <p:pic>
          <p:nvPicPr>
            <p:cNvPr id="148" name="Google Shape;14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900" y="1022322"/>
              <a:ext cx="1783325" cy="790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21"/>
          <p:cNvGrpSpPr/>
          <p:nvPr/>
        </p:nvGrpSpPr>
        <p:grpSpPr>
          <a:xfrm>
            <a:off x="654988" y="2087325"/>
            <a:ext cx="8398288" cy="1322350"/>
            <a:chOff x="654988" y="2087325"/>
            <a:chExt cx="8398288" cy="1322350"/>
          </a:xfrm>
        </p:grpSpPr>
        <p:grpSp>
          <p:nvGrpSpPr>
            <p:cNvPr id="150" name="Google Shape;150;p21"/>
            <p:cNvGrpSpPr/>
            <p:nvPr/>
          </p:nvGrpSpPr>
          <p:grpSpPr>
            <a:xfrm>
              <a:off x="654988" y="2087325"/>
              <a:ext cx="8398288" cy="1322350"/>
              <a:chOff x="638913" y="2097450"/>
              <a:chExt cx="8398288" cy="1322350"/>
            </a:xfrm>
          </p:grpSpPr>
          <p:pic>
            <p:nvPicPr>
              <p:cNvPr id="151" name="Google Shape;151;p2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38913" y="2308925"/>
                <a:ext cx="1262350" cy="1110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21"/>
              <p:cNvSpPr txBox="1"/>
              <p:nvPr/>
            </p:nvSpPr>
            <p:spPr>
              <a:xfrm>
                <a:off x="4329900" y="2097450"/>
                <a:ext cx="4707300" cy="131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500">
                    <a:solidFill>
                      <a:srgbClr val="B6D7A8"/>
                    </a:solidFill>
                  </a:rPr>
                  <a:t>Analyser</a:t>
                </a:r>
                <a:r>
                  <a:rPr lang="fr" sz="1500">
                    <a:solidFill>
                      <a:schemeClr val="dk1"/>
                    </a:solidFill>
                  </a:rPr>
                  <a:t> : </a:t>
                </a:r>
                <a:endParaRPr sz="1500">
                  <a:solidFill>
                    <a:schemeClr val="dk1"/>
                  </a:solidFill>
                </a:endParaRPr>
              </a:p>
              <a:p>
                <a:pPr indent="-3238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Char char="-"/>
                </a:pPr>
                <a:r>
                  <a:rPr b="1" lang="fr" sz="1500">
                    <a:solidFill>
                      <a:schemeClr val="dk1"/>
                    </a:solidFill>
                  </a:rPr>
                  <a:t>Identifier </a:t>
                </a:r>
                <a:r>
                  <a:rPr lang="fr" sz="1500">
                    <a:solidFill>
                      <a:schemeClr val="dk1"/>
                    </a:solidFill>
                  </a:rPr>
                  <a:t>libellés,noms.. leurs différences </a:t>
                </a:r>
                <a:endParaRPr sz="1500">
                  <a:solidFill>
                    <a:schemeClr val="dk1"/>
                  </a:solidFill>
                </a:endParaRPr>
              </a:p>
              <a:p>
                <a:pPr indent="-3238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Char char="-"/>
                </a:pPr>
                <a:r>
                  <a:rPr b="1" lang="fr" sz="1500">
                    <a:solidFill>
                      <a:schemeClr val="dk1"/>
                    </a:solidFill>
                  </a:rPr>
                  <a:t>Comprendre </a:t>
                </a:r>
                <a:r>
                  <a:rPr lang="fr" sz="1500">
                    <a:solidFill>
                      <a:schemeClr val="dk1"/>
                    </a:solidFill>
                  </a:rPr>
                  <a:t>comment les assimiler (API/Données clients)</a:t>
                </a:r>
                <a:endParaRPr sz="1200">
                  <a:solidFill>
                    <a:srgbClr val="6FA8DC"/>
                  </a:solidFill>
                </a:endParaRPr>
              </a:p>
            </p:txBody>
          </p:sp>
        </p:grpSp>
        <p:sp>
          <p:nvSpPr>
            <p:cNvPr id="153" name="Google Shape;153;p21"/>
            <p:cNvSpPr txBox="1"/>
            <p:nvPr/>
          </p:nvSpPr>
          <p:spPr>
            <a:xfrm>
              <a:off x="1917350" y="2855575"/>
              <a:ext cx="2586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9FC5E8"/>
                  </a:solidFill>
                </a:rPr>
                <a:t>Ex : Consultant / Consultante marketing =&gt; Consultant marketing</a:t>
              </a:r>
              <a:endParaRPr sz="1200">
                <a:solidFill>
                  <a:srgbClr val="9FC5E8"/>
                </a:solidFill>
              </a:endParaRPr>
            </a:p>
          </p:txBody>
        </p:sp>
      </p:grpSp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0250" y="74950"/>
            <a:ext cx="989375" cy="9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